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ed Hat Text" panose="020B0604020202020204" charset="0"/>
      <p:regular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20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3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microsoft.com/office/2011/relationships/webextension" Target="../webextensions/webextension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364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Restaurant Sales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Uncovering actionable insights from transactional data to drive profitability, optimize menu performance, and enhance customer satisfaction through data-driven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0694"/>
            <a:ext cx="7112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03684"/>
            <a:ext cx="4158734" cy="3685223"/>
          </a:xfrm>
          <a:prstGeom prst="roundRect">
            <a:avLst>
              <a:gd name="adj" fmla="val 3970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803684"/>
            <a:ext cx="121920" cy="3685223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073479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Elevate Customer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920966"/>
            <a:ext cx="35277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improving food quality and service standards to raise ratings above 4.0. Implement regular feedback collection systems to identify and resolve issues quickly.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03684"/>
            <a:ext cx="4158734" cy="3685223"/>
          </a:xfrm>
          <a:prstGeom prst="roundRect">
            <a:avLst>
              <a:gd name="adj" fmla="val 3970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803684"/>
            <a:ext cx="121920" cy="3685223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Amplify Best Sellers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569018"/>
            <a:ext cx="35277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popular items like Burgers and Juices through combo deals and special offers. Create marketing campaigns around top performers to maximize revenue.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803684"/>
            <a:ext cx="4158853" cy="3685223"/>
          </a:xfrm>
          <a:prstGeom prst="roundRect">
            <a:avLst>
              <a:gd name="adj" fmla="val 3970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803684"/>
            <a:ext cx="121920" cy="3685223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073479"/>
            <a:ext cx="28647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Stabilize Revenue Flow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569018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weekday promotions and targeted discounts during slow periods. Use data insights to predict low-traffic days and proactively drive demand.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B29B-6D03-AA26-3D75-49BB031E2207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4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30636"/>
            <a:ext cx="4831318" cy="48313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7772" y="22007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937772" y="2792016"/>
            <a:ext cx="6862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revenue foundation of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$213.54K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clear category leaders in Beverages and Fast Food. Customer satisfaction at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3.52/5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presents improvement opportunity.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37772" y="4156472"/>
            <a:ext cx="6862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82824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Next Steps: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Implement quality improvements, leverage top-performing items, and stabilize daily sales through strategic promotions.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937772" y="5520928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insights position the restaurant for enhanced profitability and sustained customer satisfaction growth.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D329E-D5D3-1D7E-AC1D-BB12AFC0CB8F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3559"/>
            <a:ext cx="60101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the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058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9712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Analysis of 1,111 transactional records capturing restaurant orders, including Order ID, Item Name, Category, Quantity, Price, Rating, and Date of Sale.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focus areas: revenue generation, sales volume, customer satisfaction trends, and daily performance patterns.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1058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Objectives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36971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Measure total revenue and quantity sold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1638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top-performing items and categories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6305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daily sales fluctuations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0973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Uncover improvement opportunities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8C4301-B6C8-476B-7789-9FEA2B34745E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2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3419237"/>
            <a:ext cx="649497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Preparation Challenge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4741" y="4414838"/>
            <a:ext cx="1306091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Raw data contained numerous missing values and inconsistent formatting across rating and feedback columns, requiring comprehensive transformation.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4741" y="5384244"/>
            <a:ext cx="224195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4741" y="5734764"/>
            <a:ext cx="4204097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7" name="Text 4"/>
          <p:cNvSpPr/>
          <p:nvPr/>
        </p:nvSpPr>
        <p:spPr>
          <a:xfrm>
            <a:off x="784741" y="5907762"/>
            <a:ext cx="27478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Format Standardization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84741" y="6371987"/>
            <a:ext cx="4204097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Converted numerical words to digits, text-stored numbers to proper format, and capitalized entries for consistency.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3032" y="5384244"/>
            <a:ext cx="224195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3032" y="5734764"/>
            <a:ext cx="4204216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1" name="Text 8"/>
          <p:cNvSpPr/>
          <p:nvPr/>
        </p:nvSpPr>
        <p:spPr>
          <a:xfrm>
            <a:off x="5213032" y="5907762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Date Normalization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213032" y="6371987"/>
            <a:ext cx="4204216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Applied USE LOCALE in Power Query Editor to establish consistent date formatting across all records.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41443" y="5384244"/>
            <a:ext cx="224195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1443" y="5734764"/>
            <a:ext cx="4204097" cy="3048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5" name="Text 12"/>
          <p:cNvSpPr/>
          <p:nvPr/>
        </p:nvSpPr>
        <p:spPr>
          <a:xfrm>
            <a:off x="9641443" y="5907762"/>
            <a:ext cx="288071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Missing Value Treatment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641443" y="6371987"/>
            <a:ext cx="4204097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median for ratings (4) and mode for feedback ("repeat"). Applied fill-down for two null pricing values.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AE1E09-4F6D-0593-FD6D-A279780D7FC3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9126"/>
            <a:ext cx="62878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Performance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$213K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66034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Overall sales performance across all categories and items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1,111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Items Sold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46603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quantity of products sold during analysis period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$35.5K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Avg Revenue per Item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466034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revenue contribution from each menu item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881551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3.52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466034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satisfaction score on 5-point scale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8843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KPI cards provide an at-a-glance snapshot of overall business health, revealing strong revenue generation but moderate customer satisfaction levels.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FB54C-36CF-5588-5B9C-2B964395131A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78865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Category Performance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9189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82824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Beverages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lead with approximately $90K in sales, followed by Fast Food and Main Course categories.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733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82824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Quantity Distribution: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7173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Fast Food: 41.22% of total items sold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3846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Beverages: 38.43% of volume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0518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 Course: 20.34% of sales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03595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Bar charts and pie charts reveal which product categories drive revenue versus volume, highlighting strategic opportunities.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B23AE-8903-9904-8B3B-B17BF20D563E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" descr="Add-in content for Microsoft Power BI.">
                <a:extLst>
                  <a:ext uri="{FF2B5EF4-FFF2-40B4-BE49-F238E27FC236}">
                    <a16:creationId xmlns:a16="http://schemas.microsoft.com/office/drawing/2014/main" id="{7DEEC093-F8D5-B05A-F9C0-5EA83A671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980085"/>
                  </p:ext>
                </p:extLst>
              </p:nvPr>
            </p:nvGraphicFramePr>
            <p:xfrm>
              <a:off x="8809463" y="569721"/>
              <a:ext cx="5352585" cy="36137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Add-in" descr="Add-in content for Microsoft Power BI.">
                <a:extLst>
                  <a:ext uri="{FF2B5EF4-FFF2-40B4-BE49-F238E27FC236}">
                    <a16:creationId xmlns:a16="http://schemas.microsoft.com/office/drawing/2014/main" id="{7DEEC093-F8D5-B05A-F9C0-5EA83A671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9463" y="569721"/>
                <a:ext cx="5352585" cy="3613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7" name="Add-in" descr="Add-in content for Microsoft Power BI.">
                <a:extLst>
                  <a:ext uri="{FF2B5EF4-FFF2-40B4-BE49-F238E27FC236}">
                    <a16:creationId xmlns:a16="http://schemas.microsoft.com/office/drawing/2014/main" id="{390C7C3A-17E7-51E9-8023-0FD4338AE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188888"/>
                  </p:ext>
                </p:extLst>
              </p:nvPr>
            </p:nvGraphicFramePr>
            <p:xfrm>
              <a:off x="8642779" y="4430287"/>
              <a:ext cx="4537961" cy="30967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7" name="Add-in" descr="Add-in content for Microsoft Power BI.">
                <a:extLst>
                  <a:ext uri="{FF2B5EF4-FFF2-40B4-BE49-F238E27FC236}">
                    <a16:creationId xmlns:a16="http://schemas.microsoft.com/office/drawing/2014/main" id="{390C7C3A-17E7-51E9-8023-0FD4338AEC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779" y="4430287"/>
                <a:ext cx="4537961" cy="30967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741" y="616744"/>
            <a:ext cx="6522482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Performing Menu Items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84741" y="1724501"/>
            <a:ext cx="4204097" cy="2526625"/>
          </a:xfrm>
          <a:prstGeom prst="roundRect">
            <a:avLst>
              <a:gd name="adj" fmla="val 1331"/>
            </a:avLst>
          </a:prstGeom>
          <a:solidFill>
            <a:srgbClr val="F3E8E8"/>
          </a:solidFill>
          <a:ln/>
        </p:spPr>
      </p:sp>
      <p:sp>
        <p:nvSpPr>
          <p:cNvPr id="4" name="Shape 2"/>
          <p:cNvSpPr/>
          <p:nvPr/>
        </p:nvSpPr>
        <p:spPr>
          <a:xfrm>
            <a:off x="1008936" y="1948696"/>
            <a:ext cx="672584" cy="672584"/>
          </a:xfrm>
          <a:prstGeom prst="roundRect">
            <a:avLst>
              <a:gd name="adj" fmla="val 13593968"/>
            </a:avLst>
          </a:prstGeom>
          <a:solidFill>
            <a:srgbClr val="F5A3A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840" y="2133600"/>
            <a:ext cx="302657" cy="3026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8936" y="284547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Burger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08936" y="3309699"/>
            <a:ext cx="375570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 revenue generator driving significant sales volume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032" y="1724501"/>
            <a:ext cx="4204216" cy="2526625"/>
          </a:xfrm>
          <a:prstGeom prst="roundRect">
            <a:avLst>
              <a:gd name="adj" fmla="val 1331"/>
            </a:avLst>
          </a:prstGeom>
          <a:solidFill>
            <a:srgbClr val="F3E8E8"/>
          </a:solidFill>
          <a:ln/>
        </p:spPr>
      </p:sp>
      <p:sp>
        <p:nvSpPr>
          <p:cNvPr id="9" name="Shape 6"/>
          <p:cNvSpPr/>
          <p:nvPr/>
        </p:nvSpPr>
        <p:spPr>
          <a:xfrm>
            <a:off x="5437227" y="1948696"/>
            <a:ext cx="672584" cy="672584"/>
          </a:xfrm>
          <a:prstGeom prst="roundRect">
            <a:avLst>
              <a:gd name="adj" fmla="val 13593968"/>
            </a:avLst>
          </a:prstGeom>
          <a:solidFill>
            <a:srgbClr val="F5A3A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131" y="2133600"/>
            <a:ext cx="302657" cy="3026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7227" y="284547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Juice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37227" y="3309699"/>
            <a:ext cx="3755827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beverage performer with consistent demand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1443" y="1724501"/>
            <a:ext cx="4204097" cy="2526625"/>
          </a:xfrm>
          <a:prstGeom prst="roundRect">
            <a:avLst>
              <a:gd name="adj" fmla="val 1331"/>
            </a:avLst>
          </a:prstGeom>
          <a:solidFill>
            <a:srgbClr val="F3E8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5638" y="1948696"/>
            <a:ext cx="672584" cy="672584"/>
          </a:xfrm>
          <a:prstGeom prst="roundRect">
            <a:avLst>
              <a:gd name="adj" fmla="val 13593968"/>
            </a:avLst>
          </a:prstGeom>
          <a:solidFill>
            <a:srgbClr val="F5A3A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0542" y="2133600"/>
            <a:ext cx="302657" cy="30265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5638" y="284547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Pasta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65638" y="3309699"/>
            <a:ext cx="375570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Popular main course option among customers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84741" y="4475321"/>
            <a:ext cx="6418302" cy="2168009"/>
          </a:xfrm>
          <a:prstGeom prst="roundRect">
            <a:avLst>
              <a:gd name="adj" fmla="val 1551"/>
            </a:avLst>
          </a:prstGeom>
          <a:solidFill>
            <a:srgbClr val="F3E8E8"/>
          </a:solidFill>
          <a:ln/>
        </p:spPr>
      </p:sp>
      <p:sp>
        <p:nvSpPr>
          <p:cNvPr id="19" name="Shape 14"/>
          <p:cNvSpPr/>
          <p:nvPr/>
        </p:nvSpPr>
        <p:spPr>
          <a:xfrm>
            <a:off x="1008936" y="4699516"/>
            <a:ext cx="672584" cy="672584"/>
          </a:xfrm>
          <a:prstGeom prst="roundRect">
            <a:avLst>
              <a:gd name="adj" fmla="val 13593968"/>
            </a:avLst>
          </a:prstGeom>
          <a:solidFill>
            <a:srgbClr val="F5A3A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3840" y="4884420"/>
            <a:ext cx="302657" cy="30265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08936" y="559629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Salad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1008936" y="6060519"/>
            <a:ext cx="596991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Healthy choice contributing to diverse menu appeal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7238" y="4475321"/>
            <a:ext cx="6418302" cy="2168009"/>
          </a:xfrm>
          <a:prstGeom prst="roundRect">
            <a:avLst>
              <a:gd name="adj" fmla="val 1551"/>
            </a:avLst>
          </a:prstGeom>
          <a:solidFill>
            <a:srgbClr val="F3E8E8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1433" y="4699516"/>
            <a:ext cx="672584" cy="672584"/>
          </a:xfrm>
          <a:prstGeom prst="roundRect">
            <a:avLst>
              <a:gd name="adj" fmla="val 13593968"/>
            </a:avLst>
          </a:prstGeom>
          <a:solidFill>
            <a:srgbClr val="F5A3A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6337" y="4884420"/>
            <a:ext cx="302657" cy="30265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1433" y="559629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Steak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51433" y="6060519"/>
            <a:ext cx="596991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Premium item rounding out top five sellers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84741" y="6895505"/>
            <a:ext cx="1306091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five items collectively contribute </a:t>
            </a:r>
            <a:r>
              <a:rPr lang="en-US" sz="17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$184,670 in sales</a:t>
            </a: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representing </a:t>
            </a:r>
            <a:r>
              <a:rPr lang="en-US" sz="1750" b="1" dirty="0">
                <a:solidFill>
                  <a:srgbClr val="282824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86% of total revenue</a:t>
            </a: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Focus on maintaining quality and promoting these star performers.</a:t>
            </a:r>
            <a:endParaRPr lang="en-US" sz="17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EE26B-67A1-2C96-9276-94543F650349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533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Daily Sales Trends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1632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Line chart analysis reveals </a:t>
            </a:r>
            <a:r>
              <a:rPr lang="en-US" sz="1850" b="1" dirty="0">
                <a:solidFill>
                  <a:srgbClr val="282824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 daily sales volatility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noticeable peaks and troughs throughout the period.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051572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3321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Inconsistent Demand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3816906"/>
            <a:ext cx="69289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fluctuate dramatically day-to-day, indicating unpredictable customer traffic patterns and potential operational inefficiencies.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092065"/>
            <a:ext cx="7468553" cy="2184202"/>
          </a:xfrm>
          <a:prstGeom prst="roundRect">
            <a:avLst>
              <a:gd name="adj" fmla="val 1644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07519" y="5361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07519" y="5857399"/>
            <a:ext cx="692896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weekday promotions and targeted discounts during slow periods to stabilize revenue and maintain consistent performance.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7A52BB-9C4E-E6CE-1722-D5C19F632455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" descr="Add-in content for Microsoft Power BI.">
                <a:extLst>
                  <a:ext uri="{FF2B5EF4-FFF2-40B4-BE49-F238E27FC236}">
                    <a16:creationId xmlns:a16="http://schemas.microsoft.com/office/drawing/2014/main" id="{BAD21134-ACEB-3DAE-D595-7F5916307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482254"/>
                  </p:ext>
                </p:extLst>
              </p:nvPr>
            </p:nvGraphicFramePr>
            <p:xfrm>
              <a:off x="8711609" y="1842822"/>
              <a:ext cx="5450440" cy="45439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Add-in" descr="Add-in content for Microsoft Power BI.">
                <a:extLst>
                  <a:ext uri="{FF2B5EF4-FFF2-40B4-BE49-F238E27FC236}">
                    <a16:creationId xmlns:a16="http://schemas.microsoft.com/office/drawing/2014/main" id="{BAD21134-ACEB-3DAE-D595-7F5916307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1609" y="1842822"/>
                <a:ext cx="5450440" cy="45439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488599"/>
                  </p:ext>
                </p:extLst>
              </p:nvPr>
            </p:nvGraphicFramePr>
            <p:xfrm>
              <a:off x="0" y="1"/>
              <a:ext cx="14630400" cy="82296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"/>
                <a:ext cx="14630400" cy="82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907" y="611981"/>
            <a:ext cx="5236726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Critical Insights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07" y="1711523"/>
            <a:ext cx="1112758" cy="161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4193" y="1934051"/>
            <a:ext cx="297751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Beverages Drive Revenue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114193" y="2394704"/>
            <a:ext cx="1173730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revenue category at ~$90K shows strong demand. Opportunity to expand drink options and create combo deals to boost profits.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7" y="3329226"/>
            <a:ext cx="1112758" cy="161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14193" y="3551753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Sales Volatility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114193" y="4012406"/>
            <a:ext cx="1173730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Inconsistent daily performance with significant ups and downs. Requires strategic promotions to maintain steady sales flow.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07" y="4946928"/>
            <a:ext cx="1112758" cy="13352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14193" y="5169456"/>
            <a:ext cx="316908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Satisfaction Gap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114193" y="5630108"/>
            <a:ext cx="11737300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 of 3.52/5 indicates room for improvement. Focus on enhancing food quality and service standards.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07" y="6282214"/>
            <a:ext cx="1112758" cy="13352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14193" y="6504742"/>
            <a:ext cx="281570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Concentrate on Winners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114193" y="6965394"/>
            <a:ext cx="11737300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 five items generate 86% of sales. Prioritize promoting and maintaining quality of these popular dishes.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B0D6C-9DA5-C3DC-1D2C-5FD387CE2F56}"/>
              </a:ext>
            </a:extLst>
          </p:cNvPr>
          <p:cNvSpPr/>
          <p:nvPr/>
        </p:nvSpPr>
        <p:spPr>
          <a:xfrm>
            <a:off x="12801600" y="7627434"/>
            <a:ext cx="1728439" cy="490654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FD8E4DD8-6516-42A1-8F23-6D0AF3269EC2}">
  <we:reference id="WA200003233" version="2.0.0.3" store="en-US" storeType="OMEX"/>
  <we:alternateReferences/>
  <we:properties>
    <we:property name="Microsoft.Office.CampaignId" value="&quot;none&quot;"/>
    <we:property name="annotationNoteShown" value="true"/>
    <we:property name="artifactName" value="&quot;Sales by Category&quot;"/>
    <we:property name="artifactViewState" value="&quot;live&quot;"/>
    <we:property name="backgroundColor" value="&quot;#F4F4F4&quot;"/>
    <we:property name="bookmark" value="&quot;H4sIAAAAAAAAA91Z3U/bSBD/V5Bf+hKdvLbXjnmjQHWo5aOk4h4qVI13x4lbx/at7UCK8r/frO0QCCQmKBRfkCLi2dn5ntnfOneGjPIshukZjNHYNz6m6a8xqF97zOgZSUM7P/98enD5+cfZwekxkdOsiNIkN/bvjALUEIurKC8h1hKI+P26Z0AcX8BQP4UQ59gzMlR5mkAc/caamZYKVeKsZ+BtFqcKtMhBAQVqsRNip2fSzf6ySSOIIprgAEVRUy3pCN/1LRChZ4YYoOmGxJbXDJVlz7Jo0ZX6wzQpIEpIjaaFliscBpaJpo0sDIQVWhU9iouGJZge32aKvCOfp5mOyoGcQCJQGpULCvPa4jvjYDhUOISieTx+tHiYxuX4GfogLZXAS6xsPE6KqJiSjsEIsWDGjMJ0oVIKYkW9UJHAivipTJqQmPpxlN4cKqQYSk24JkoeJcO4CfnC+2+1BwKUtj4NflLctJe0IVUS1cdp5ehRpOYRt3pL9r6XkzOqrqZitZBxKrUno0hKTIib2B1P2Oj4pmND2DdDPzQZdDiZX0uoGXY8n6v9bE8pSI8LR0ruoRlQM3PHkR1O6SXJToZLjrJdS+gqL9vTGVgm+F6fMQhtafnC5j5rTechRW2Y0lCgOC1ndBvuNPLr+nycp14HampbMz8AdTgCVXS2rNbM/RoFEO/PB+f8fd605VsuhOuqXLkZWCFnDoEJi4HjS9P1Xj99/o5QgRKj6RecYPzU1Pv1p0tzI69ARTVeqtx6hbsN2LsXZDyKwLmuhSMNxTTvA4MMTdxbEPRy4wYt7XrrxIQXN+kdttw7u536l3XobsdA19D6s4/AKPfpliGtwELLsS2Bbusw+ZZmZ2RjzaNZrub3I5rPn1Q6rpgbr/Iy+LdECvdy+Q3mC/T96/zLWklaxFL4ekbdDaZO9wBjyvPLJ+88YSR5qUdPChwbi8yEEcbS0CrO/9i5tNq4NUcSZcbY51Vm67hYeuS9NH7/jFBhE75ERnPjT5ZMzbcX4cpmCGJcs3NeJjP9dz17C7DVGPM/Pi26YOoWr46Fronj2+WTbf0s41wEgru2HYhQeE6f01TrMo5vjUIeU+7VoyAYY1TDqlskFFA5ktXKIswXcbmrPNH/v0Tkey37CuJSi/1wRDtkepN8mPfUbMVRWe3YoN03gbKt2bRD8Gzmuz4D6KPNbdbpbO5YB2bRRuCyay9w3uFu1vqaQTLpM2naPpiuwzDsu+1Qq/tvjXp/rPkq7HVy1NHeu8cQi2jZ3bR0WxfQLJqkRY3eXnkDfaekrBwQl+nN9k67Rbm2zwY/FIHJA85sJt0+MuRu8PrZcIqQl+o1N9EH5h9MhnuXdJtMStwj2t4KjPymL43f0pH298I+D4QPtvS4g31gngW20KzrkSveFkG6IXJlAQ89oI8rOCLwPgvtt9EEfS+wfbRF33ed0AVhotWqKR9B9qTH1+uRFrqIXsiRmcg9kxM4b9UTjWG4kZ5K1XPgOC2LPAOBF5DgMyCZ2gUSibIFKFc/Ftf+kJ1Rc01ds0H/hHyPqWez/wDaI0p2zR4AAA==&quot;"/>
    <we:property name="creatorSessionId" value="&quot;1b7a0f33-394d-4cd2-8c22-b118a5f4c133&quot;"/>
    <we:property name="creatorTenantId" value="&quot;74d7edcc-0d59-4bda-8fee-a79396508ff5&quot;"/>
    <we:property name="creatorUserId" value="&quot;100320053A919937&quot;"/>
    <we:property name="datasetId" value="&quot;adc31bb3-1210-4a5a-a049-d829d1984ea6&quot;"/>
    <we:property name="embedUrl" value="&quot;/reportEmbed?reportId=e10d3e98-3af1-41a2-8cda-07c8c9f9d236&amp;config=eyJjbHVzdGVyVXJsIjoiaHR0cHM6Ly9XQUJJLUlORElBLUNFTlRSQUwtQS1QUklNQVJZLXJlZGlyZWN0LmFuYWx5c2lzLndpbmRvd3MubmV0IiwiZW1iZWRGZWF0dXJlcyI6eyJ1c2FnZU1ldHJpY3NWTmV4dCI6dHJ1ZX19&amp;disableSensitivityBanner=true&amp;storytellingAnnotations=true&amp;storytellingChangeViewModeShortcutKeys=true&quot;"/>
    <we:property name="initialStateBookmark" value="&quot;H4sIAAAAAAAAA91Z3U/bSBD/V5Bf+hKdvLbXjnmjQHWo5aOk4h4qVI13x4lbx/at7UCK8r/frO0QCCQmKBRfkCLi2dn5ntnfOneGjPIshukZjNHYNz6m6a8xqF97zOgZSUM7P/98enD5+cfZwekxkdOsiNIkN/bvjALUEIurKC8h1hKI+P26Z0AcX8BQP4UQ59gzMlR5mkAc/caamZYKVeKsZ+BtFqcKtMhBAQVqsRNip2fSzf6ySSOIIprgAEVRUy3pCN/1LRChZ4YYoOmGxJbXDJVlz7Jo0ZX6wzQpIEpIjaaFliscBpaJpo0sDIQVWhU9iouGJZge32aKvCOfp5mOyoGcQCJQGpULCvPa4jvjYDhUOISieTx+tHiYxuX4GfogLZXAS6xsPE6KqJiSjsEIsWDGjMJ0oVIKYkW9UJHAivipTJqQmPpxlN4cKqQYSk24JkoeJcO4CfnC+2+1BwKUtj4NflLctJe0IVUS1cdp5ehRpOYRt3pL9r6XkzOqrqZitZBxKrUno0hKTIib2B1P2Oj4pmND2DdDPzQZdDiZX0uoGXY8n6v9bE8pSI8LR0ruoRlQM3PHkR1O6SXJToZLjrJdS+gqL9vTGVgm+F6fMQhtafnC5j5rTechRW2Y0lCgOC1ndBvuNPLr+nycp14HampbMz8AdTgCVXS2rNbM/RoFEO/PB+f8fd605VsuhOuqXLkZWCFnDoEJi4HjS9P1Xj99/o5QgRKj6RecYPzU1Pv1p0tzI69ARTVeqtx6hbsN2LsXZDyKwLmuhSMNxTTvA4MMTdxbEPRy4wYt7XrrxIQXN+kdttw7u536l3XobsdA19D6s4/AKPfpliGtwELLsS2Bbusw+ZZmZ2RjzaNZrub3I5rPn1Q6rpgbr/Iy+LdECvdy+Q3mC/T96/zLWklaxFL4ekbdDaZO9wBjyvPLJ+88YSR5qUdPChwbi8yEEcbS0CrO/9i5tNq4NUcSZcbY51Vm67hYeuS9NH7/jFBhE75ERnPjT5ZMzbcX4cpmCGJcs3NeJjP9dz17C7DVGPM/Pi26YOoWr46Fronj2+WTbf0s41wEgru2HYhQeE6f01TrMo5vjUIeU+7VoyAYY1TDqlskFFA5ktXKIswXcbmrPNH/v0Tkey37CuJSi/1wRDtkepN8mPfUbMVRWe3YoN03gbKt2bRD8Gzmuz4D6KPNbdbpbO5YB2bRRuCyay9w3uFu1vqaQTLpM2naPpiuwzDsu+1Qq/tvjXp/rPkq7HVy1NHeu8cQi2jZ3bR0WxfQLJqkRY3eXnkDfaekrBwQl+nN9k67Rbm2zwY/FIHJA85sJt0+MuRu8PrZcIqQl+o1N9EH5h9MhnuXdJtMStwj2t4KjPymL43f0pH298I+D4QPtvS4g31gngW20KzrkSveFkG6IXJlAQ89oI8rOCLwPgvtt9EEfS+wfbRF33ed0AVhotWqKR9B9qTH1+uRFrqIXsiRmcg9kxM4b9UTjWG4kZ5K1XPgOC2LPAOBF5DgMyCZ2gUSibIFKFc/Ftf+kJ1Rc01ds0H/hHyPqWez/wDaI0p2zR4AAA==&quot;"/>
    <we:property name="isFiltersActionButtonVisible" value="true"/>
    <we:property name="isFooterCollapsed" value="true"/>
    <we:property name="isVisualContainerHeaderHidden" value="false"/>
    <we:property name="numberOfAnnotations" value="0"/>
    <we:property name="pageDisplayName" value="&quot;Page 1&quot;"/>
    <we:property name="pageName" value="&quot;2d4c9692acf70febe06f&quot;"/>
    <we:property name="reportEmbeddedTime" value="&quot;2025-11-13T11:29:36.378Z&quot;"/>
    <we:property name="reportName" value="&quot;dashboard&quot;"/>
    <we:property name="reportState" value="&quot;CONNECTED&quot;"/>
    <we:property name="reportUrl" value="&quot;/groups/me/reports/e10d3e98-3af1-41a2-8cda-07c8c9f9d236/2d4c9692acf70febe06f?ctid=74d7edcc-0d59-4bda-8fee-a79396508ff5&amp;pbi_source=shareVisual&amp;visual=b20a97811af3d29c3591&amp;height=267.14&amp;width=322.86&amp;bookmarkGuid=74255ac5-ecd0-4628-be8c-15999338bcb9&amp;fromEntryPoint=sharevisual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0EDE408-971A-4E14-9D17-C35276082019}">
  <we:reference id="WA200003233" version="2.0.0.3" store="en-US" storeType="OMEX"/>
  <we:alternateReferences/>
  <we:properties>
    <we:property name="Microsoft.Office.CampaignId" value="&quot;none&quot;"/>
    <we:property name="annotationNoteShown" value="true"/>
    <we:property name="artifactName" value="&quot;Quantity By Category&quot;"/>
    <we:property name="artifactViewState" value="&quot;live&quot;"/>
    <we:property name="backgroundColor" value="&quot;#F4F0F0&quot;"/>
    <we:property name="bookmark" value="&quot;H4sIAAAAAAAAA91Z3U/bSBD/V5Bf+hKdvLbXH7xRoDqkXktJxT2ceBjvjh23ju1b24Ecyv/eWdshEEgMKBRfkCLi2dn5ntnfOreGTMoihfkXmKJxaHzM859TUD8PmDEyspbmB9x2uXBMn5sR+uiBo1fzokryrDQOb40KVIzVZVLWkGpBRPznamRAmp5DrJ8iSEscGQWqMs8gTf7DlpmWKlXjYmTgTZHmCrTIcQUVarEzYqdnMoH9YZNGEFUywzGKqqVa0hGBG1ggIo8sC9F0I2IrW4bGsidZtOhG/XGeVZBkpEbTIssVDgPLRNNGFoXCiqyGnqRVxxLOT28KRd6Rz/NCB+dIziATKI3GBYVla/GtcRTHCmOousfTB4vHeVpPn6CP81oJvMDGxtOsSqo56RhPECtmLChM5yqnIDbUc5UIbIif6qwLiakfJ/n1sUKKodSEK6KUSRanXchX3n9vPRCgtPV5+IPipr2kDbmSqD7OG0dPErWMuDVas/e9nFxQdXWFq4VMc6k9mSRSYkbcxO54wkYnMB0bIt+MgshkMOBkfquhZdjzfG72sz+lID2aQlJyD82Qmpk7jhxwSi9IdhavOcr2LaGbvOxPZ2iZEHg+YxDZ0gqEzQPWm85jilqc01CgOK1ndBfudPLb+nyYp9EAampXMz8EdTwBVQ22rLbM/RYFEO+Pe+f8Xd605TsuBB3N7aXMzdCKOHMIaFgMnECarvf6yfRnggqUmMw/4wzTx27crT9eWjpwCSppsVTj8itC0eHBO0HGg+h81XVyomGa5r1nkKGJByuCXu7coKV9b6uUsORL+oqt99V+p/553bvfMegfJgRUeUA3EGmFFlqObQl0e4fJ97z4Qja2PJrlcnl3otn9SeXThrnzqqzDf2ukcK+X33i5QN+/Lb9slaRFrIVvZLTdYOp0jzGlPD9/Ki8TRpLXevSswqmxykyUYCoNreLrbzuzNhu35biizBiHvMlsGxdLj7znxu/vCSrswpfJZGn82Zqp5e4i3NgMYYpbdi7LZKH/rhZvAcQ6Y/7Hp8UQTN3htbLSNXF6s36y9QAjLkLBXdsORSQ8x+c01YaM8XujUKaUe/UgCMYUVdx0i4QKGkeKVlmC5Sout40n+v/nhHxvZV9CWmuxH05oh8yvsw/LnlpsOCqbHS9o953CXDsCz2aBGzAAH21us0Fnc886sEheBC6H9nLnHe5tzWsGyWTApGkHYLoOw8h3++HU8N8ajX5bgzX46uxkoP11hxNW0bKHaemuLplFMsurFqG98pb5TknZOAQu8uvdnWircu0/0IJIhCYPObOZdH1kyN3w9bPhL4SyVq+5bd4z/2gWH1zQjTGr8YBoBxtw8Ju+NH5LR/rfCwc8FAHY0uMO+sA8C2yhWbejU7ypwvyF6JSFPPKAPq7giMB9Ftlvowl8L7QDtIUfuE7kgjDR6tVUTqB41OPb9UgLXUQv4shM5J7JCYD36kmmEL9IT6PqKQCc11VZgMBzyPAJIEztAplE2QOGmx+LW3/IzqS7im7ZoH9CvsPNi8UvUB+bvtQeAAA=&quot;"/>
    <we:property name="creatorSessionId" value="&quot;3895b731-9f50-4b3e-9af3-f129910d8196&quot;"/>
    <we:property name="creatorTenantId" value="&quot;74d7edcc-0d59-4bda-8fee-a79396508ff5&quot;"/>
    <we:property name="creatorUserId" value="&quot;100320053A919937&quot;"/>
    <we:property name="datasetId" value="&quot;adc31bb3-1210-4a5a-a049-d829d1984ea6&quot;"/>
    <we:property name="embedUrl" value="&quot;/reportEmbed?reportId=e10d3e98-3af1-41a2-8cda-07c8c9f9d236&amp;config=eyJjbHVzdGVyVXJsIjoiaHR0cHM6Ly9XQUJJLUlORElBLUNFTlRSQUwtQS1QUklNQVJZLXJlZGlyZWN0LmFuYWx5c2lzLndpbmRvd3MubmV0IiwiZW1iZWRGZWF0dXJlcyI6eyJ1c2FnZU1ldHJpY3NWTmV4dCI6dHJ1ZX19&amp;disableSensitivityBanner=true&amp;storytellingAnnotations=true&amp;storytellingChangeViewModeShortcutKeys=true&quot;"/>
    <we:property name="initialStateBookmark" value="&quot;H4sIAAAAAAAAA91Z3W+bSBD/VyJe+mKdWGDB5C1NUl3U5qNxlXs4Radhd8C0GLgF3LiR//ebBRwnTmySyGk4R7JiZmfn4zcfO4tvDRkXeQKzM5igsW98zLIfE1A/9pgxMNKWdn7++fTg8vM/Zwenx0TO8jLO0sLYvzVKUBGWV3FRQaIlEPHv64EBSXIBkX4KISlwYOSoiiyFJP6FDTMtlarC+cDAmzzJFGiRoxJK1GKnxE7PpJv9YZNGEGU8xRGKsqFa0hG+61sgQs8MMUDTDYmtaBhqy55k0aJr9YdZWkKckhpNCy1XOAwsE00bWRgIK7RqepyULUswO77JFXlHPs9yjcqBnEIqUBq1CwqLxuJb4yCKFEZQto/HDxYPs6SaPEEfZZUSeIm1jcdpGZcz0jEaI5bMmBNMFyojEGvqhYoF1sRPVdpCYurHcfbzUCFhKDXhmihFnEZJC/nS+2+NBwKUtj4LvhNu2kvakCmJ6uOsdvQoVgvErcGKve/l5Jyyq81YLWSSSe3JOJYSU+ImdscTNjq+6dgQDs3QD00GPQ7m1woahh2P53o/u0MK0uPCkZJ7aAZUzNxxZI9Dekmy02jFUbZrAV3nZXc4A8sE3xsyBqEtLV/Y3Ged4Twk1KKMmgLhtBrRbbjTym/y82GcBj3IqW31/ADU4RhU2du02tD3mymAeL/fO+fv4qYt33IiaDQ3pzI3AyvkzKFBw2Lg+NJ0vdd3pj9jVKDEePYFp5g8duNu/fHSwoErUHEzS9UuvwKKdhC8E2Q8QOdc58mRHtM07z2DDE3cWxL0cusGLe16WSU0S76krthqXe126J9XvbuNQXczoUGV+3QDkVZgoeXYlkC3s5l8y/IzsrHh0SxXi7sT9e5PKpvUzK1XRRX8WyHBvZp+o8UCff+6+LJRkhaxAt/AaKrB1OEeYUJxfn5XXgSMJK/U6EmJE2MZmTDGRBpaxflvO7PWG7fhuKLIGPu8jmyDi6Vb3nPx+2uMClv4UhkvjD9ZMbXYHsK1zRAkuGHnIk3m+u96/haDWGvM//i06IOpW7xWljonjm9WT7aOwYiLQHDXtgMRCs8ZcupqfZ7xO1EoEoq9egCCMUEV1dUioYTakbxRFmOxxOW29kT//xKT743sK0gqLfbDEe2Q2c/0w6Km5muOynrHC8p9q2OuHYJnM9/1GcAQbW6zXkdzxyowj180XPbt5c473Nvq1wySSZ9J0/bBdB2G4dDtHqf6/9Zo8NsKrJ6vTo56Wl93c8ISLbuflm7rkpnH06xsJrRX3jLfKShrm8Bl9nN7J9oyXbsPND8UgckDzmwm3SEy5G7w+t5wilBU6jW3zXvmH0yjvUu6MaYV7hFtb80c/KYvjd/Ske73wj4PhA+29LiDQ2CeBbbQrJunU7wpg+yF0ykLeOgBfVzBEYEPWWi/jSYYeoHtoy2GvuuELggTrU5NxRjyRzW+WY+00EX0Qo7MRO6ZnAbwTj3xBKIX6alVPTUAZ1VZ5CDwAlJ8YhCmcoFUouwYhusfixt/yM64vYpu2KB/Qr6bm+fz/wAJRs6xzR4AAA==&quot;"/>
    <we:property name="isFiltersActionButtonVisible" value="true"/>
    <we:property name="isFooterCollapsed" value="true"/>
    <we:property name="isVisualContainerHeaderHidden" value="false"/>
    <we:property name="numberOfAnnotations" value="0"/>
    <we:property name="pageDisplayName" value="&quot;Page 1&quot;"/>
    <we:property name="pageName" value="&quot;2d4c9692acf70febe06f&quot;"/>
    <we:property name="reportEmbeddedTime" value="&quot;2025-11-13T11:33:50.895Z&quot;"/>
    <we:property name="reportName" value="&quot;dashboard&quot;"/>
    <we:property name="reportState" value="&quot;CONNECTED&quot;"/>
    <we:property name="reportUrl" value="&quot;/groups/me/reports/e10d3e98-3af1-41a2-8cda-07c8c9f9d236/2d4c9692acf70febe06f?ctid=74d7edcc-0d59-4bda-8fee-a79396508ff5&amp;pbi_source=shareVisual&amp;visual=53fa7319691aa8e35312&amp;height=265.71&amp;width=287.14&amp;bookmarkGuid=313f6093-06df-45e5-998d-2def2ab10a07&amp;fromEntryPoint=sharevisual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4A90BF9-75A4-4D0C-9830-F795BE6F3C93}">
  <we:reference id="WA200003233" version="2.0.0.3" store="en-US" storeType="OMEX"/>
  <we:alternateReferences/>
  <we:properties>
    <we:property name="Microsoft.Office.CampaignId" value="&quot;none&quot;"/>
    <we:property name="annotationNoteShown" value="true"/>
    <we:property name="artifactName" value="&quot;Sales by Day&quot;"/>
    <we:property name="artifactViewState" value="&quot;live&quot;"/>
    <we:property name="backgroundColor" value="&quot;#F4F4F4&quot;"/>
    <we:property name="bookmark" value="&quot;H4sIAAAAAAAAA91Z3W+bSBD/VyJe+mKdWGDB5C1NUl3U5qNxlXs4Radhd8C0GLgFnLiR//ebBRwnTmySyGk5R7JiZmfn4zcfO4vvDBkXeQKzM5igsW98zLIfE1A/9pgxMNKWdn7++fTg8vM/Zwenx0TO8jLO0sLYvzNKUBGWV3FRQaIlEPHv64EBSXIBkX4KISlwYOSoiiyFJP6JDTMtlarC+cDA2zzJFGiRoxJK1GKnxE7PpJv9YZNGEGU8xRGKsqFa0hG+61sgQs8MMUDTDYmtaBhqy55l0aJr9YdZWkKckhpNCy1XOAwsE00bWRgIK7RqepyULUswO77NFXlHPs9yjcqBnEIqUBq1CwqLxuI74yCKFEZQto/HjxYPs6SaPEMfZZUSeIm1jcdpGZcz0jEaI5bMmBNMFyojEGvqhYoF1sRPVdpCYurHcXZzqJAwlJpwTZQiTqOkhXzp/bfGAwFKW58F3wk37SVtyJRE9XFWO3oUqwXi1mDF3t/l5Jyyq81YLWSSSe3JOJYSU+ImdscTNjq+6dgQDs3QD00GPQ7m1woahh2P53o/u0MK0uPCkZJ7aAZUzNxxZI9Dekmy02jFUbZrAV3nZXc4A8sE3xsyBqEtLV/Y3Ged4Twk1KKMmgLhtBrRbbjTym/y83GcBj3IqW31/ADU4RhU2du02tD3mymAeL8/OOfv46Yt33IiaDQ3pzI3AyvkzKFBw2Lg+NJ0vbd3pj9jVKDEePYFp5g8deN+/enSwoErUHEzS9UuvwGKdhC8F2Q8Qudc58mRHtM07wODDE3cWxL0cusGLe16WSU0S76mrthqXe126F9WvbuNwXXdMGgY5T7dMqQVWGg5tiXQ7WwY37L8jOxoeDTL1eJ+RP35k8omNXNreVEF/1ZIkK6m2GixQN+/Lr5slKRFrEA0MJqMN3VIR5hQLF/eeRdBIckrdXhS4sRYoh/GmEhDqzj/ZefSeuM2HEkUGWOf15FtcLF0W3spfn+NUWELXyrjhfEnK6YW20O4thmCBDfsXKTJXP9dz99j2GqN+R+fCH0wdYtXx1LnxPHt6unVMfxwEQju2nYgQuE5Q05drc9zfCcKRUKxV49AMCaoorpaJJRQO5I3ymIslrjc1Z7o/19i8r2RfQVJpcV+OKIdMrtJPyxqar7mOKx3vKLctzrK2iF4NvNdnwEM0eY263U0d6wC8/hVA2TfXuD08G4WSCZ9Jk3bB9N1GIZDt3vU6v9bo8EvK7569jo56mnt3c8QS7Tsflq6rUtmHk+zspne3njL/E1BWdsgLrOb7Z12y3Tt7g1+KAKTB5zZTLpDZMjd4O294RShqNRbbpsPzD+YRnuXdGNMK9wj2t6aGfldXxq/pyPd74V9HggfbOlxB4fAPAtsoVk3T654WwbZKydXFvDQA/q4giMCH7LQfh9NMPQC20dbDH3XCV0QJlqdmoox5E9qfLMeaaGL6IUcmYncMzkN55164glEr9JTq3puOM6qsshB4AWk+MyQTOUCqUTZMSjXPxY3/pCdcXtN3bBB/4R8P1PP5/8Bfbnvws0eAAA=&quot;"/>
    <we:property name="creatorSessionId" value="&quot;3cd91508-4411-4465-992b-92da5ba113d4&quot;"/>
    <we:property name="creatorTenantId" value="&quot;74d7edcc-0d59-4bda-8fee-a79396508ff5&quot;"/>
    <we:property name="creatorUserId" value="&quot;100320053A919937&quot;"/>
    <we:property name="datasetId" value="&quot;adc31bb3-1210-4a5a-a049-d829d1984ea6&quot;"/>
    <we:property name="embedUrl" value="&quot;/reportEmbed?reportId=e10d3e98-3af1-41a2-8cda-07c8c9f9d236&amp;config=eyJjbHVzdGVyVXJsIjoiaHR0cHM6Ly9XQUJJLUlORElBLUNFTlRSQUwtQS1QUklNQVJZLXJlZGlyZWN0LmFuYWx5c2lzLndpbmRvd3MubmV0IiwiZW1iZWRGZWF0dXJlcyI6eyJ1c2FnZU1ldHJpY3NWTmV4dCI6dHJ1ZX19&amp;disableSensitivityBanner=true&amp;storytellingAnnotations=true&amp;storytellingChangeViewModeShortcutKeys=true&quot;"/>
    <we:property name="initialStateBookmark" value="&quot;H4sIAAAAAAAAA91Z3W+bSBD/VyJe+mKdWGDB5C1NUl3U5qNxlXs4Radhd8C0GLgFnLiR//ebBRwnTmySyGk5R7JiZmfn4zcfO4vvDBkXeQKzM5igsW98zLIfE1A/9pgxMNKWdn7++fTg8vM/Zwenx0TO8jLO0sLYvzNKUBGWV3FRQaIlEPHv64EBSXIBkX4KISlwYOSoiiyFJP6JDTMtlarC+cDA2zzJFGiRoxJK1GKnxE7PpJv9YZNGEGU8xRGKsqFa0hG+61sgQs8MMUDTDYmtaBhqy55l0aJr9YdZWkKckhpNCy1XOAwsE00bWRgIK7RqepyULUswO77NFXlHPs9yjcqBnEIqUBq1CwqLxuI74yCKFEZQto/HjxYPs6SaPEMfZZUSeIm1jcdpGZcz0jEaI5bMmBNMFyojEGvqhYoF1sRPVdpCYurHcXZzqJAwlJpwTZQiTqOkhXzp/bfGAwFKW58F3wk37SVtyJRE9XFWO3oUqwXi1mDF3t/l5Jyyq81YLWSSSe3JOJYSU+ImdscTNjq+6dgQDs3QD00GPQ7m1woahh2P53o/u0MK0uPCkZJ7aAZUzNxxZI9Dekmy02jFUbZrAV3nZXc4A8sE3xsyBqEtLV/Y3Ged4Twk1KKMmgLhtBrRbbjTym/y83GcBj3IqW31/ADU4RhU2du02tD3mymAeL8/OOfv46Yt33IiaDQ3pzI3AyvkzKFBw2Lg+NJ0vbd3pj9jVKDEePYFp5g8deN+/enSwoErUHEzS9UuvwGKdhC8F2Q8Qudc58mRHtM07wODDE3cWxL0cusGLe16WSU0S76mrthqXe126F9WvbuNwXXdMGgY5T7dMqQVWGg5tiXQ7WwY37L8jOxoeDTL1eJ+RP35k8omNXNreVEF/1ZIkK6m2GixQN+/Lr5slKRFrEA0MJqMN3VIR5hQLF/eeRdBIckrdXhS4sRYoh/GmEhDqzj/ZefSeuM2HEkUGWOf15FtcLF0W3spfn+NUWELXyrjhfEnK6YW20O4thmCBDfsXKTJXP9dz99j2GqN+R+fCH0wdYtXx1LnxPHt6unVMfxwEQju2nYgQuE5Q05drc9zfCcKRUKxV49AMCaoorpaJJRQO5I3ymIslrjc1Z7o/19i8r2RfQVJpcV+OKIdMrtJPyxqar7mOKx3vKLctzrK2iF4NvNdnwEM0eY263U0d6wC8/hVA2TfXuD08G4WSCZ9Jk3bB9N1GIZDt3vU6v9bo8EvK7569jo56mnt3c8QS7Tsflq6rUtmHk+zspne3njL/E1BWdsgLrOb7Z12y3Tt7g1+KAKTB5zZTLpDZMjd4O294RShqNRbbpsPzD+YRnuXdGNMK9wj2t6aGfldXxq/pyPd74V9HggfbOlxB4fAPAtsoVk3T654WwbZKydXFvDQA/q4giMCH7LQfh9NMPQC20dbDH3XCV0QJlqdmoox5E9qfLMeaaGL6IUcmYncMzkN55164glEr9JTq3puOM6qsshB4AWk+MyQTOUCqUTZMSjXPxY3/pCdcXtN3bBB/4R8P1PP5/8Bfbnvws0eAAA=&quot;"/>
    <we:property name="isFiltersActionButtonVisible" value="true"/>
    <we:property name="isFooterCollapsed" value="true"/>
    <we:property name="isVisualContainerHeaderHidden" value="false"/>
    <we:property name="numberOfAnnotations" value="0"/>
    <we:property name="pageDisplayName" value="&quot;Page 1&quot;"/>
    <we:property name="pageName" value="&quot;2d4c9692acf70febe06f&quot;"/>
    <we:property name="reportEmbeddedTime" value="&quot;2025-11-13T11:35:06.437Z&quot;"/>
    <we:property name="reportName" value="&quot;dashboard&quot;"/>
    <we:property name="reportState" value="&quot;CONNECTED&quot;"/>
    <we:property name="reportUrl" value="&quot;/groups/me/reports/e10d3e98-3af1-41a2-8cda-07c8c9f9d236/2d4c9692acf70febe06f?ctid=74d7edcc-0d59-4bda-8fee-a79396508ff5&amp;pbi_source=shareVisual&amp;visual=50b2f51469221a49d067&amp;height=271.43&amp;width=322.86&amp;bookmarkGuid=460aca36-8214-472f-ae60-da307a1ebc71&amp;fromEntryPoint=sharevisual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a74796c-24cd-48b3-8e96-45e92920ca09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6CBCB&quot;"/>
    <we:property name="bookmark" value="&quot;H4sIAAAAAAAAA91ZS2/bOBD+K4EuvRgLURIlK7c0SbEBum0aF9nDoochOZLVyqKWktx4A//3DiU7DyeOE8NptD4EsGZGw29e5Efl2lFZVeYw+wQTdA6d91r/mID5ccCcgVN0soipKAQ3Uq6IBARchdJqdVlnuqicw2unBpNifZlVDeTWEQn/+TZwIM/PIbVPCeQVDpwSTaULyLP/sDMmVW0anA8cvCpzbcC6HNVQo3U7JXN6JgjsD59WBFlnUxyhrDuppwIZh7EHMoncBAW6YUJmVWfQInvUxLpulz/WRQ1ZQctYWeKFMmDguej6yBIhvcRr5VleL0zE7PSqNBQdxTwrbXKO1BQKicppQzBYdYivnaM0NZhCvXg8vac81nkzeUQ+0o2ReIEtxtOizuoZrTEaI9bMmVOazo2mJLbSc5NJbIUfmmKREtc+jvXPY4OUQ2UF30hSZUWaL1J+G/3XLgIJxqLX4jvlzUZJL2ij0LyftYGeZGaZcW+wgvetgqSoSBRE0scgdgMfkqGbxInLoMcF+9JAZ7DnNVsfZ1c2UBGXgVI8QlfQUPIgUD0u2wX5LtKVYNi+FW1dlF3JhOdCHA0Zg8RXXix9HrONJTumzKSaBphysVq1XUBe+O/67H4tBj3om13tzwLM8RhM3dvWWbtHL09ssv1+50y+qZtFvuNGoG4lHXeFl3AW0MHvMQhi5YbR9jvMnxkaMHI8+4hTzB9CvdE/VC1BXoLJOm7ThrVFuAt+duPIuZeBz7YXTixtsrZ3ADlWeHArsOpFGKTa99HJidu9ZHbY6uzsd+mfN6H7nYNuwyDiyGNi/coTHnqB70kMN24YX3X5iXB0NtbkcnlfoT34g9GT1niBvGrEvw1SSldbbLRU0O8vyx9PerIuVlI0cLqOd21JR5hTLZ+/uy6LQp5X5vCsxolzm/0kw1w5donPv+3sWQ/uiWOHKuMc8rayXV48u609N39/j9HgIn2Fypbgz1agVrvLcIsZRI5PvLlsk/m8JWWvQagWYP7HJ0IfoO7wmlfbnji9un96tQSHSyF56PtCJjIKhpx2rj7z8Y2RVjnV19wL1JmgSduJUFBDG0jZLZZhp9eqVWMb57XzMaPYO9+XkDfW7bsTekPpn8W75dzM1xx57RsvGOkXU1I/gchncRgzgCH63Ge9rtieTVKZvYgI9uujyZvdo4RiKmbK9WNww4BhMgw306L+f6kZ/LYBa3nS2UlP5+vmvL/Nlt9PpLu6EJbZVNcd09ryRvhGRVm7CVzon7s7tW7btZv/OJHC5YIzn6lwiAx5KLaf/78QqsZsc/u7A/Fomh5c0A2uaPCAZAdrOOurfox9zUA6ihJzIWPwVcQDHAKLPPCl9fk0W8SrWuhH2CITPImA/kLJEYEPWeJv7w2GkfBj9OUwDoMkBOmit9FbNYYSH/pSHoaIUcKRucgjlxOx3egrm0D6wFfr7jHyqJu6KkHiORT4CImkFoVCodpAJNt/YN5wyPn8F3kGwU44HQAA&quot;"/>
    <we:property name="creatorSessionId" value="&quot;c25a0dcc-ff06-4aa4-a8f1-edb98116428f&quot;"/>
    <we:property name="creatorTenantId" value="&quot;74d7edcc-0d59-4bda-8fee-a79396508ff5&quot;"/>
    <we:property name="creatorUserId" value="&quot;100320053A919937&quot;"/>
    <we:property name="datasetId" value="&quot;adc31bb3-1210-4a5a-a049-d829d1984ea6&quot;"/>
    <we:property name="embedUrl" value="&quot;/reportEmbed?reportId=e10d3e98-3af1-41a2-8cda-07c8c9f9d236&amp;config=eyJjbHVzdGVyVXJsIjoiaHR0cHM6Ly9XQUJJLUlORElBLUNFTlRSQUwtQS1QUklNQVJZLXJlZGlyZWN0LmFuYWx5c2lzLndpbmRvd3MubmV0IiwiZW1iZWRGZWF0dXJlcyI6eyJ1c2FnZU1ldHJpY3NWTmV4dCI6dHJ1ZX19&amp;disableSensitivityBanner=true&amp;storytellingChangeViewModeShortcutKeys=true&quot;"/>
    <we:property name="initialStateBookmark" value="&quot;H4sIAAAAAAAAA91ZS2/bOBD+K4EuvRgLURIlK7c0SbFBm0ftIntYFIsROZLVypKWkpy4gf/7Dik5DyeOE8NpvD4YsIbD4XzzID9KN5ZMqzKD6RmM0dq3PhbFzzGon3vM6ll5Jzs//3x6MPj8z9nB6TGJi7JOi7yy9m+sGlSC9WVaNZBpCyT8+3vPgiy7gEQ/xZBV2LNKVFWRQ5b+wlaZhmrV4Kxn4XWZFQq0yWENNWqzE1KnZ1qb/eHSiiDqdIJDFHUrdaQnQj90QMSBHWOEth+TWtUqGM+eVNGmzfKHRV5DmtMyWhY7vvAYODbaLrI4Ek7sGHma1Z1KND2+LhWhI8zTUkflQE4gFygtA0Fh1Xp8Yx0kicIE6u7x+MHgYZE14yfkw6JRAgdofDzO67Se0hrDEWLNrBmF6UIVFEQjvVCpQCP81ORdSGz9OCquDhVSDKUWfCdJleZJ1oX8Dv23FoEApb0voh8UN42SJhRKovo4NUCPUjWPuNNb8Pe9QBIqEnmBcNELbc+FuG/HYWwz2OKEfW2gVdjxnC3H2aYNZMCFJyUP0I6oKbnnyS1O24Bs58kCGLZrSVuGsk1Z5NgQBn3GIHalEwqXh2xlyg4pMklBDUyxWMzaJlzu7Ld19jAXvS2om03tzxGowxGoemtLZ+kePT+xSffHvTP5Nm/a8w0XAlUrjXE7cmLOPDr4HQZeKG0/WH+H+TNFBUqMpl9wgtljV2/HHw/NnbwElbbcxsBaA25HzG4NWQ8icK5r4UjTJq17zyFLC/fuBHq4g0FDu946GXG71/QOW+yd3U79yzp0t2PQbhhEHHlIrF86kYOO5zoC/ZUbxreiPCM/Wh2tcjm/r9Ae/EkVY6PceV410b8NUkgXS2w4H6D/X+d/nrWkTSyEqGe1FW/rlA4xo1y+fHedJ4UsL/ThSY1j6y76cYqZtPQS57/t7Fnu3DPHDmXG2ucms21cHL2tvTR+f41QYRe+XKZz508WXK02F2HjM0QZPjNzXiazmSFlb0GoOmf+xyfCNri6wWterWvi+Prh6WUIDheR4L7rRiIWgdfntHNtMx9fibTKKL/qAVBrjCoxHSGhBgOkbBdLsR0vpBlGg/PG+pIS9tb2JWSNNvvhiGbI4ir/MO+b2ZIjz8x4RUu/mpK6MQQuC/2QAfTR5S7b6oztWCeV6auI4Ha9NHm3e1QkmQyZtN0QbN9jGPf91bRo+9/U9H5bgxmedHK0pf11e97fRcvdTk83dSEs00lRt0xrzRvhOyVl6SYwKK42d2rdlWvb/2EsIptHnLlM+n1kyP1o/f4/Ragatc7t756LB5Nkb0A3uLzBPZLtLeGsb/oy9i2BtBQl5JEIwZUB97APLHDAFdrm82wRr+uoeIItsojHAdDPFxwReJ/F7vrWoB9Eboiu6Ie+F/sgbHRWWqtGUOJjW9JBHzGIOTIbeWBzIrYrbaVjSB7ZMuaeIo9FU1clCLyAHJ8gkVSikEuUK4ik+YBpmUXIl7S7qj0zQX/WvOWcs9l/+zanUmEdAAA=&quot;"/>
    <we:property name="isFiltersActionButtonVisible" value="true"/>
    <we:property name="isFooterCollapsed" value="true"/>
    <we:property name="isVisualContainerHeaderHidden" value="false"/>
    <we:property name="pageDisplayName" value="&quot;Page 1&quot;"/>
    <we:property name="pageName" value="&quot;2d4c9692acf70febe06f&quot;"/>
    <we:property name="reportEmbeddedTime" value="&quot;2025-11-13T11:27:13.397Z&quot;"/>
    <we:property name="reportName" value="&quot;dashboard&quot;"/>
    <we:property name="reportState" value="&quot;CONNECTED&quot;"/>
    <we:property name="reportUrl" value="&quot;/groups/me/reports/e10d3e98-3af1-41a2-8cda-07c8c9f9d236/2d4c9692acf70febe06f?bookmarkGuid=464ec6cb-4324-453c-bf1b-da358df99a26&amp;bookmarkUsage=1&amp;ctid=74d7edcc-0d59-4bda-8fee-a79396508ff5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691</Words>
  <Application>Microsoft Office PowerPoint</Application>
  <PresentationFormat>Custom</PresentationFormat>
  <Paragraphs>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Red Hat Text</vt:lpstr>
      <vt:lpstr>Red Hat Text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Yuvraj Singh</cp:lastModifiedBy>
  <cp:revision>5</cp:revision>
  <dcterms:created xsi:type="dcterms:W3CDTF">2025-11-13T11:23:32Z</dcterms:created>
  <dcterms:modified xsi:type="dcterms:W3CDTF">2025-11-13T11:56:32Z</dcterms:modified>
</cp:coreProperties>
</file>